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2.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2.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slideLayout" Target="../slideLayouts/slideLayout2.xml"/><Relationship Id="rId1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sp>
        <p:nvSpPr>
          <p:cNvPr id="4" name="Text 0"/>
          <p:cNvSpPr/>
          <p:nvPr/>
        </p:nvSpPr>
        <p:spPr>
          <a:xfrm>
            <a:off x="795528" y="3300984"/>
            <a:ext cx="13048488" cy="1956816"/>
          </a:xfrm>
          <a:prstGeom prst="rect">
            <a:avLst/>
          </a:prstGeom>
          <a:noFill/>
          <a:ln/>
        </p:spPr>
        <p:txBody>
          <a:bodyPr wrap="square" lIns="0" tIns="0" rIns="0" bIns="0" rtlCol="0" anchor="ctr"/>
          <a:lstStyle/>
          <a:p>
            <a:pPr algn="l" indent="0" marL="0">
              <a:lnSpc>
                <a:spcPts val="7700"/>
              </a:lnSpc>
              <a:buNone/>
            </a:pPr>
            <a:r>
              <a:rPr lang="en-US" sz="6160" dirty="0">
                <a:solidFill>
                  <a:srgbClr val="472033"/>
                </a:solidFill>
                <a:latin typeface="思源宋体-思源宋体-SemiBold" pitchFamily="34" charset="0"/>
                <a:ea typeface="思源宋体-思源宋体-SemiBold" pitchFamily="34" charset="-122"/>
                <a:cs typeface="思源宋体-思源宋体-SemiBold" pitchFamily="34" charset="-120"/>
              </a:rPr>
              <a:t>Insight Stream: Navigate the News Landscape</a:t>
            </a:r>
            <a:endParaRPr lang="en-US" sz="6160" dirty="0"/>
          </a:p>
        </p:txBody>
      </p:sp>
      <p:sp>
        <p:nvSpPr>
          <p:cNvPr id="5" name="Text 1"/>
          <p:cNvSpPr/>
          <p:nvPr/>
        </p:nvSpPr>
        <p:spPr>
          <a:xfrm>
            <a:off x="795528" y="5513832"/>
            <a:ext cx="13048488"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This presentation delves into the intricacies of today’s news environment, highlighting essential strategies for effectively navigating and interpreting information. It underscores the crucial role of critical thinking in evaluating news sources and identifying potential biases, empowering individuals to become informed consumers of news.</a:t>
            </a:r>
            <a:endParaRPr lang="en-US" sz="19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78738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787384"/>
          </a:xfrm>
          <a:prstGeom prst="rect">
            <a:avLst/>
          </a:prstGeom>
        </p:spPr>
      </p:pic>
      <p:pic>
        <p:nvPicPr>
          <p:cNvPr id="4" name="Image 2" descr="preencoded.png">    </p:cNvPr>
          <p:cNvPicPr>
            <a:picLocks noChangeAspect="1"/>
          </p:cNvPicPr>
          <p:nvPr/>
        </p:nvPicPr>
        <p:blipFill>
          <a:blip r:embed="rId3"/>
          <a:stretch>
            <a:fillRect/>
          </a:stretch>
        </p:blipFill>
        <p:spPr>
          <a:xfrm>
            <a:off x="768096" y="3172968"/>
            <a:ext cx="8129016" cy="1819656"/>
          </a:xfrm>
          <a:prstGeom prst="rect">
            <a:avLst/>
          </a:prstGeom>
        </p:spPr>
      </p:pic>
      <p:pic>
        <p:nvPicPr>
          <p:cNvPr id="5" name="Image 3" descr="preencoded.png">    </p:cNvPr>
          <p:cNvPicPr>
            <a:picLocks noChangeAspect="1"/>
          </p:cNvPicPr>
          <p:nvPr/>
        </p:nvPicPr>
        <p:blipFill>
          <a:blip r:embed="rId4"/>
          <a:stretch>
            <a:fillRect/>
          </a:stretch>
        </p:blipFill>
        <p:spPr>
          <a:xfrm>
            <a:off x="768096" y="5148072"/>
            <a:ext cx="8129016" cy="1444752"/>
          </a:xfrm>
          <a:prstGeom prst="rect">
            <a:avLst/>
          </a:prstGeom>
        </p:spPr>
      </p:pic>
      <p:pic>
        <p:nvPicPr>
          <p:cNvPr id="6" name="Image 4" descr="preencoded.png">    </p:cNvPr>
          <p:cNvPicPr>
            <a:picLocks noChangeAspect="1"/>
          </p:cNvPicPr>
          <p:nvPr/>
        </p:nvPicPr>
        <p:blipFill>
          <a:blip r:embed="rId5"/>
          <a:stretch>
            <a:fillRect/>
          </a:stretch>
        </p:blipFill>
        <p:spPr>
          <a:xfrm>
            <a:off x="768096" y="6757416"/>
            <a:ext cx="8129016" cy="1444752"/>
          </a:xfrm>
          <a:prstGeom prst="rect">
            <a:avLst/>
          </a:prstGeom>
        </p:spPr>
      </p:pic>
      <p:sp>
        <p:nvSpPr>
          <p:cNvPr id="7" name="Text 0"/>
          <p:cNvSpPr/>
          <p:nvPr/>
        </p:nvSpPr>
        <p:spPr>
          <a:xfrm>
            <a:off x="795528" y="630936"/>
            <a:ext cx="8074152"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Understanding News Sources</a:t>
            </a:r>
            <a:endParaRPr lang="en-US" sz="3570" dirty="0"/>
          </a:p>
        </p:txBody>
      </p:sp>
      <p:sp>
        <p:nvSpPr>
          <p:cNvPr id="8" name="Text 1"/>
          <p:cNvSpPr/>
          <p:nvPr/>
        </p:nvSpPr>
        <p:spPr>
          <a:xfrm>
            <a:off x="795528" y="1453896"/>
            <a:ext cx="8074152"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News sources vary widely from traditional media to online platforms. It's crucial to evaluate their credibility and reliability. Additionally, using fact-checking resources can help clarify misinformation.</a:t>
            </a:r>
            <a:endParaRPr lang="en-US" sz="1960" dirty="0"/>
          </a:p>
        </p:txBody>
      </p:sp>
      <p:sp>
        <p:nvSpPr>
          <p:cNvPr id="9" name="Text 2"/>
          <p:cNvSpPr/>
          <p:nvPr/>
        </p:nvSpPr>
        <p:spPr>
          <a:xfrm>
            <a:off x="1051560" y="3456432"/>
            <a:ext cx="7562088"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Types of News Outlets</a:t>
            </a:r>
            <a:endParaRPr lang="en-US" sz="2230" dirty="0"/>
          </a:p>
        </p:txBody>
      </p:sp>
      <p:sp>
        <p:nvSpPr>
          <p:cNvPr id="10" name="Text 3"/>
          <p:cNvSpPr/>
          <p:nvPr/>
        </p:nvSpPr>
        <p:spPr>
          <a:xfrm>
            <a:off x="1051560" y="3950208"/>
            <a:ext cx="7562088" cy="749808"/>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Traditional newspapers, TV stations, online platforms, and social media</a:t>
            </a:r>
            <a:endParaRPr lang="en-US" sz="1960" dirty="0"/>
          </a:p>
        </p:txBody>
      </p:sp>
      <p:sp>
        <p:nvSpPr>
          <p:cNvPr id="11" name="Text 4"/>
          <p:cNvSpPr/>
          <p:nvPr/>
        </p:nvSpPr>
        <p:spPr>
          <a:xfrm>
            <a:off x="1051560" y="5440680"/>
            <a:ext cx="7562088"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Credibility Assessment</a:t>
            </a:r>
            <a:endParaRPr lang="en-US" sz="2230" dirty="0"/>
          </a:p>
        </p:txBody>
      </p:sp>
      <p:sp>
        <p:nvSpPr>
          <p:cNvPr id="12" name="Text 5"/>
          <p:cNvSpPr/>
          <p:nvPr/>
        </p:nvSpPr>
        <p:spPr>
          <a:xfrm>
            <a:off x="1051560" y="5925312"/>
            <a:ext cx="7562088" cy="374904"/>
          </a:xfrm>
          <a:prstGeom prst="rect">
            <a:avLst/>
          </a:prstGeom>
          <a:noFill/>
          <a:ln/>
        </p:spPr>
        <p:txBody>
          <a:bodyPr wrap="non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Consider track record, ownership, and editorial standards</a:t>
            </a:r>
            <a:endParaRPr lang="en-US" sz="1960" dirty="0"/>
          </a:p>
        </p:txBody>
      </p:sp>
      <p:sp>
        <p:nvSpPr>
          <p:cNvPr id="13" name="Text 6"/>
          <p:cNvSpPr/>
          <p:nvPr/>
        </p:nvSpPr>
        <p:spPr>
          <a:xfrm>
            <a:off x="1051560" y="7040880"/>
            <a:ext cx="7562088"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Fact-checking Resources</a:t>
            </a:r>
            <a:endParaRPr lang="en-US" sz="2230" dirty="0"/>
          </a:p>
        </p:txBody>
      </p:sp>
      <p:sp>
        <p:nvSpPr>
          <p:cNvPr id="14" name="Text 7"/>
          <p:cNvSpPr/>
          <p:nvPr/>
        </p:nvSpPr>
        <p:spPr>
          <a:xfrm>
            <a:off x="1051560" y="7534656"/>
            <a:ext cx="7562088" cy="374904"/>
          </a:xfrm>
          <a:prstGeom prst="rect">
            <a:avLst/>
          </a:prstGeom>
          <a:noFill/>
          <a:ln/>
        </p:spPr>
        <p:txBody>
          <a:bodyPr wrap="non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Websites like Snopes and FactCheck.org</a:t>
            </a:r>
            <a:endParaRPr lang="en-US" sz="19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000232"/>
          </a:xfrm>
          <a:prstGeom prst="rect">
            <a:avLst/>
          </a:prstGeom>
        </p:spPr>
      </p:pic>
      <p:pic>
        <p:nvPicPr>
          <p:cNvPr id="3" name="Image 1" descr="preencoded.png">    </p:cNvPr>
          <p:cNvPicPr>
            <a:picLocks noChangeAspect="1"/>
          </p:cNvPicPr>
          <p:nvPr/>
        </p:nvPicPr>
        <p:blipFill>
          <a:blip r:embed="rId2"/>
          <a:stretch>
            <a:fillRect/>
          </a:stretch>
        </p:blipFill>
        <p:spPr>
          <a:xfrm>
            <a:off x="4754880" y="3346704"/>
            <a:ext cx="5138928" cy="5138928"/>
          </a:xfrm>
          <a:prstGeom prst="rect">
            <a:avLst/>
          </a:prstGeom>
        </p:spPr>
      </p:pic>
      <p:pic>
        <p:nvPicPr>
          <p:cNvPr id="4" name="Image 2" descr="preencoded.png">    </p:cNvPr>
          <p:cNvPicPr>
            <a:picLocks noChangeAspect="1"/>
          </p:cNvPicPr>
          <p:nvPr/>
        </p:nvPicPr>
        <p:blipFill>
          <a:blip r:embed="rId3"/>
          <a:stretch>
            <a:fillRect/>
          </a:stretch>
        </p:blipFill>
        <p:spPr>
          <a:xfrm>
            <a:off x="4754880" y="3346704"/>
            <a:ext cx="5138928" cy="5138928"/>
          </a:xfrm>
          <a:prstGeom prst="rect">
            <a:avLst/>
          </a:prstGeom>
        </p:spPr>
      </p:pic>
      <p:pic>
        <p:nvPicPr>
          <p:cNvPr id="5" name="Image 3" descr="preencoded.png">    </p:cNvPr>
          <p:cNvPicPr>
            <a:picLocks noChangeAspect="1"/>
          </p:cNvPicPr>
          <p:nvPr/>
        </p:nvPicPr>
        <p:blipFill>
          <a:blip r:embed="rId4"/>
          <a:stretch>
            <a:fillRect/>
          </a:stretch>
        </p:blipFill>
        <p:spPr>
          <a:xfrm>
            <a:off x="4754880" y="3346704"/>
            <a:ext cx="5138928" cy="5138928"/>
          </a:xfrm>
          <a:prstGeom prst="rect">
            <a:avLst/>
          </a:prstGeom>
        </p:spPr>
      </p:pic>
      <p:pic>
        <p:nvPicPr>
          <p:cNvPr id="6" name="Image 4" descr="preencoded.png">    </p:cNvPr>
          <p:cNvPicPr>
            <a:picLocks noChangeAspect="1"/>
          </p:cNvPicPr>
          <p:nvPr/>
        </p:nvPicPr>
        <p:blipFill>
          <a:blip r:embed="rId5"/>
          <a:stretch>
            <a:fillRect/>
          </a:stretch>
        </p:blipFill>
        <p:spPr>
          <a:xfrm>
            <a:off x="4224528" y="5285232"/>
            <a:ext cx="1252728" cy="1252728"/>
          </a:xfrm>
          <a:prstGeom prst="rect">
            <a:avLst/>
          </a:prstGeom>
        </p:spPr>
      </p:pic>
      <p:pic>
        <p:nvPicPr>
          <p:cNvPr id="7" name="Image 5" descr="preencoded.png">    </p:cNvPr>
          <p:cNvPicPr>
            <a:picLocks noChangeAspect="1"/>
          </p:cNvPicPr>
          <p:nvPr/>
        </p:nvPicPr>
        <p:blipFill>
          <a:blip r:embed="rId6"/>
          <a:stretch>
            <a:fillRect/>
          </a:stretch>
        </p:blipFill>
        <p:spPr>
          <a:xfrm>
            <a:off x="7927848" y="3145536"/>
            <a:ext cx="1252728" cy="1252728"/>
          </a:xfrm>
          <a:prstGeom prst="rect">
            <a:avLst/>
          </a:prstGeom>
        </p:spPr>
      </p:pic>
      <p:pic>
        <p:nvPicPr>
          <p:cNvPr id="8" name="Image 6" descr="preencoded.png">    </p:cNvPr>
          <p:cNvPicPr>
            <a:picLocks noChangeAspect="1"/>
          </p:cNvPicPr>
          <p:nvPr/>
        </p:nvPicPr>
        <p:blipFill>
          <a:blip r:embed="rId7"/>
          <a:stretch>
            <a:fillRect/>
          </a:stretch>
        </p:blipFill>
        <p:spPr>
          <a:xfrm>
            <a:off x="7927848" y="7424928"/>
            <a:ext cx="1252728" cy="1252728"/>
          </a:xfrm>
          <a:prstGeom prst="rect">
            <a:avLst/>
          </a:prstGeom>
        </p:spPr>
      </p:pic>
      <p:sp>
        <p:nvSpPr>
          <p:cNvPr id="9" name="Text 0"/>
          <p:cNvSpPr/>
          <p:nvPr/>
        </p:nvSpPr>
        <p:spPr>
          <a:xfrm>
            <a:off x="795528" y="630936"/>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Identifying Bias in News</a:t>
            </a:r>
            <a:endParaRPr lang="en-US" sz="3570" dirty="0"/>
          </a:p>
        </p:txBody>
      </p:sp>
      <p:sp>
        <p:nvSpPr>
          <p:cNvPr id="10" name="Text 1"/>
          <p:cNvSpPr/>
          <p:nvPr/>
        </p:nvSpPr>
        <p:spPr>
          <a:xfrm>
            <a:off x="914400" y="4105656"/>
            <a:ext cx="3054096" cy="356616"/>
          </a:xfrm>
          <a:prstGeom prst="rect">
            <a:avLst/>
          </a:prstGeom>
          <a:noFill/>
          <a:ln/>
        </p:spPr>
        <p:txBody>
          <a:bodyPr wrap="none" lIns="0" tIns="0" rIns="0" bIns="0" rtlCol="0" anchor="ctr"/>
          <a:lstStyle/>
          <a:p>
            <a:pPr algn="r"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Recognizing Bias</a:t>
            </a:r>
            <a:endParaRPr lang="en-US" sz="2230" dirty="0"/>
          </a:p>
        </p:txBody>
      </p:sp>
      <p:sp>
        <p:nvSpPr>
          <p:cNvPr id="11" name="Text 2"/>
          <p:cNvSpPr/>
          <p:nvPr/>
        </p:nvSpPr>
        <p:spPr>
          <a:xfrm>
            <a:off x="914400" y="4718304"/>
            <a:ext cx="3054096" cy="2999232"/>
          </a:xfrm>
          <a:prstGeom prst="rect">
            <a:avLst/>
          </a:prstGeom>
          <a:noFill/>
          <a:ln/>
        </p:spPr>
        <p:txBody>
          <a:bodyPr wrap="square" lIns="0" tIns="0" rIns="0" bIns="0" rtlCol="0" anchor="ctr"/>
          <a:lstStyle/>
          <a:p>
            <a:pPr algn="r"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Every news outlet has potential biases influenced by political, corporate, or ideological factors. It's crucial to identify these biases to analyze the information critically.</a:t>
            </a:r>
            <a:endParaRPr lang="en-US" sz="1960" dirty="0"/>
          </a:p>
        </p:txBody>
      </p:sp>
      <p:sp>
        <p:nvSpPr>
          <p:cNvPr id="12" name="Text 3"/>
          <p:cNvSpPr/>
          <p:nvPr/>
        </p:nvSpPr>
        <p:spPr>
          <a:xfrm>
            <a:off x="4754880" y="5687568"/>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1</a:t>
            </a:r>
            <a:endParaRPr lang="en-US" sz="2450" dirty="0"/>
          </a:p>
        </p:txBody>
      </p:sp>
      <p:sp>
        <p:nvSpPr>
          <p:cNvPr id="13" name="Text 4"/>
          <p:cNvSpPr/>
          <p:nvPr/>
        </p:nvSpPr>
        <p:spPr>
          <a:xfrm>
            <a:off x="8467344" y="3547872"/>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2</a:t>
            </a:r>
            <a:endParaRPr lang="en-US" sz="2450" dirty="0"/>
          </a:p>
        </p:txBody>
      </p:sp>
      <p:sp>
        <p:nvSpPr>
          <p:cNvPr id="14" name="Text 5"/>
          <p:cNvSpPr/>
          <p:nvPr/>
        </p:nvSpPr>
        <p:spPr>
          <a:xfrm>
            <a:off x="10222992" y="1709928"/>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Balanced Reporting</a:t>
            </a:r>
            <a:endParaRPr lang="en-US" sz="2230" dirty="0"/>
          </a:p>
        </p:txBody>
      </p:sp>
      <p:sp>
        <p:nvSpPr>
          <p:cNvPr id="15" name="Text 6"/>
          <p:cNvSpPr/>
          <p:nvPr/>
        </p:nvSpPr>
        <p:spPr>
          <a:xfrm>
            <a:off x="10222992" y="2313432"/>
            <a:ext cx="3502152" cy="337413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Seek out diverse perspectives on the same issue by consulting multiple sources. This approach helps provide a more rounded understanding of complex topics and reduces the risk of being misled.</a:t>
            </a:r>
            <a:endParaRPr lang="en-US" sz="1960" dirty="0"/>
          </a:p>
        </p:txBody>
      </p:sp>
      <p:sp>
        <p:nvSpPr>
          <p:cNvPr id="16" name="Text 7"/>
          <p:cNvSpPr/>
          <p:nvPr/>
        </p:nvSpPr>
        <p:spPr>
          <a:xfrm>
            <a:off x="8467344" y="7827264"/>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3</a:t>
            </a:r>
            <a:endParaRPr lang="en-US" sz="2450" dirty="0"/>
          </a:p>
        </p:txBody>
      </p:sp>
      <p:sp>
        <p:nvSpPr>
          <p:cNvPr id="17" name="Text 8"/>
          <p:cNvSpPr/>
          <p:nvPr/>
        </p:nvSpPr>
        <p:spPr>
          <a:xfrm>
            <a:off x="10222992" y="6537960"/>
            <a:ext cx="3502152" cy="713232"/>
          </a:xfrm>
          <a:prstGeom prst="rect">
            <a:avLst/>
          </a:prstGeom>
          <a:noFill/>
          <a:ln/>
        </p:spPr>
        <p:txBody>
          <a:bodyPr wrap="squar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Emotional Language and Framing</a:t>
            </a:r>
            <a:endParaRPr lang="en-US" sz="2230" dirty="0"/>
          </a:p>
        </p:txBody>
      </p:sp>
      <p:sp>
        <p:nvSpPr>
          <p:cNvPr id="18" name="Text 9"/>
          <p:cNvSpPr/>
          <p:nvPr/>
        </p:nvSpPr>
        <p:spPr>
          <a:xfrm>
            <a:off x="10222992" y="7498080"/>
            <a:ext cx="3502152" cy="2624328"/>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Watch for loaded language or framing techniques that might provoke emotional reactions. Understanding these tactics can help maintain a more objective viewpoint.</a:t>
            </a:r>
            <a:endParaRPr lang="en-US" sz="196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95528" y="1856232"/>
            <a:ext cx="4123944" cy="2724912"/>
          </a:xfrm>
          <a:prstGeom prst="rect">
            <a:avLst/>
          </a:prstGeom>
        </p:spPr>
      </p:pic>
      <p:pic>
        <p:nvPicPr>
          <p:cNvPr id="4" name="Image 2" descr="preencoded.png">    </p:cNvPr>
          <p:cNvPicPr>
            <a:picLocks noChangeAspect="1"/>
          </p:cNvPicPr>
          <p:nvPr/>
        </p:nvPicPr>
        <p:blipFill>
          <a:blip r:embed="rId3"/>
          <a:stretch>
            <a:fillRect/>
          </a:stretch>
        </p:blipFill>
        <p:spPr>
          <a:xfrm>
            <a:off x="5257800" y="1856232"/>
            <a:ext cx="4123944" cy="2724912"/>
          </a:xfrm>
          <a:prstGeom prst="rect">
            <a:avLst/>
          </a:prstGeom>
        </p:spPr>
      </p:pic>
      <p:pic>
        <p:nvPicPr>
          <p:cNvPr id="5" name="Image 3" descr="preencoded.png">    </p:cNvPr>
          <p:cNvPicPr>
            <a:picLocks noChangeAspect="1"/>
          </p:cNvPicPr>
          <p:nvPr/>
        </p:nvPicPr>
        <p:blipFill>
          <a:blip r:embed="rId4"/>
          <a:stretch>
            <a:fillRect/>
          </a:stretch>
        </p:blipFill>
        <p:spPr>
          <a:xfrm>
            <a:off x="9720072" y="1856232"/>
            <a:ext cx="4123944" cy="2724912"/>
          </a:xfrm>
          <a:prstGeom prst="rect">
            <a:avLst/>
          </a:prstGeom>
        </p:spPr>
      </p:pic>
      <p:sp>
        <p:nvSpPr>
          <p:cNvPr id="6" name="Text 0"/>
          <p:cNvSpPr/>
          <p:nvPr/>
        </p:nvSpPr>
        <p:spPr>
          <a:xfrm>
            <a:off x="795528" y="1033272"/>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The Role of Social Media</a:t>
            </a:r>
            <a:endParaRPr lang="en-US" sz="3570" dirty="0"/>
          </a:p>
        </p:txBody>
      </p:sp>
      <p:sp>
        <p:nvSpPr>
          <p:cNvPr id="7" name="Text 1"/>
          <p:cNvSpPr/>
          <p:nvPr/>
        </p:nvSpPr>
        <p:spPr>
          <a:xfrm>
            <a:off x="795528" y="4800600"/>
            <a:ext cx="4123944"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Dissemination of News</a:t>
            </a:r>
            <a:endParaRPr lang="en-US" sz="2230" dirty="0"/>
          </a:p>
        </p:txBody>
      </p:sp>
      <p:sp>
        <p:nvSpPr>
          <p:cNvPr id="8" name="Text 2"/>
          <p:cNvSpPr/>
          <p:nvPr/>
        </p:nvSpPr>
        <p:spPr>
          <a:xfrm>
            <a:off x="795528" y="5358384"/>
            <a:ext cx="4123944"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Social media rapidly shares news, but also spreads misinformation. Verification is key.</a:t>
            </a:r>
            <a:endParaRPr lang="en-US" sz="1960" dirty="0"/>
          </a:p>
        </p:txBody>
      </p:sp>
      <p:sp>
        <p:nvSpPr>
          <p:cNvPr id="9" name="Text 3"/>
          <p:cNvSpPr/>
          <p:nvPr/>
        </p:nvSpPr>
        <p:spPr>
          <a:xfrm>
            <a:off x="5257800" y="4800600"/>
            <a:ext cx="4123944"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User Responsibility</a:t>
            </a:r>
            <a:endParaRPr lang="en-US" sz="2230" dirty="0"/>
          </a:p>
        </p:txBody>
      </p:sp>
      <p:sp>
        <p:nvSpPr>
          <p:cNvPr id="10" name="Text 4"/>
          <p:cNvSpPr/>
          <p:nvPr/>
        </p:nvSpPr>
        <p:spPr>
          <a:xfrm>
            <a:off x="5257800" y="5358384"/>
            <a:ext cx="4123944"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Users must be mindful of their sharing habits and source credibility for informed discussions.</a:t>
            </a:r>
            <a:endParaRPr lang="en-US" sz="1960" dirty="0"/>
          </a:p>
        </p:txBody>
      </p:sp>
      <p:sp>
        <p:nvSpPr>
          <p:cNvPr id="11" name="Text 5"/>
          <p:cNvSpPr/>
          <p:nvPr/>
        </p:nvSpPr>
        <p:spPr>
          <a:xfrm>
            <a:off x="9720072" y="4800600"/>
            <a:ext cx="4123944" cy="713232"/>
          </a:xfrm>
          <a:prstGeom prst="rect">
            <a:avLst/>
          </a:prstGeom>
          <a:noFill/>
          <a:ln/>
        </p:spPr>
        <p:txBody>
          <a:bodyPr wrap="squar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Engagement with Journalists</a:t>
            </a:r>
            <a:endParaRPr lang="en-US" sz="2230" dirty="0"/>
          </a:p>
        </p:txBody>
      </p:sp>
      <p:sp>
        <p:nvSpPr>
          <p:cNvPr id="12" name="Text 6"/>
          <p:cNvSpPr/>
          <p:nvPr/>
        </p:nvSpPr>
        <p:spPr>
          <a:xfrm>
            <a:off x="9720072" y="5715000"/>
            <a:ext cx="4123944"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Journalists use social media for insights; engaging can provide deeper context and diverse views.</a:t>
            </a:r>
            <a:endParaRPr lang="en-US" sz="19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pic>
        <p:nvPicPr>
          <p:cNvPr id="4" name="Image 2" descr="preencoded.png">    </p:cNvPr>
          <p:cNvPicPr>
            <a:picLocks noChangeAspect="1"/>
          </p:cNvPicPr>
          <p:nvPr/>
        </p:nvPicPr>
        <p:blipFill>
          <a:blip r:embed="rId3"/>
          <a:stretch>
            <a:fillRect/>
          </a:stretch>
        </p:blipFill>
        <p:spPr>
          <a:xfrm>
            <a:off x="786384" y="4270248"/>
            <a:ext cx="4233672" cy="2862072"/>
          </a:xfrm>
          <a:prstGeom prst="rect">
            <a:avLst/>
          </a:prstGeom>
        </p:spPr>
      </p:pic>
      <p:pic>
        <p:nvPicPr>
          <p:cNvPr id="5" name="Image 3" descr="preencoded.png">    </p:cNvPr>
          <p:cNvPicPr>
            <a:picLocks noChangeAspect="1"/>
          </p:cNvPicPr>
          <p:nvPr/>
        </p:nvPicPr>
        <p:blipFill>
          <a:blip r:embed="rId4"/>
          <a:stretch>
            <a:fillRect/>
          </a:stretch>
        </p:blipFill>
        <p:spPr>
          <a:xfrm>
            <a:off x="5202936" y="4270248"/>
            <a:ext cx="4233672" cy="2862072"/>
          </a:xfrm>
          <a:prstGeom prst="rect">
            <a:avLst/>
          </a:prstGeom>
        </p:spPr>
      </p:pic>
      <p:pic>
        <p:nvPicPr>
          <p:cNvPr id="6" name="Image 4" descr="preencoded.png">    </p:cNvPr>
          <p:cNvPicPr>
            <a:picLocks noChangeAspect="1"/>
          </p:cNvPicPr>
          <p:nvPr/>
        </p:nvPicPr>
        <p:blipFill>
          <a:blip r:embed="rId5"/>
          <a:stretch>
            <a:fillRect/>
          </a:stretch>
        </p:blipFill>
        <p:spPr>
          <a:xfrm>
            <a:off x="9628632" y="4270248"/>
            <a:ext cx="4233672" cy="2862072"/>
          </a:xfrm>
          <a:prstGeom prst="rect">
            <a:avLst/>
          </a:prstGeom>
        </p:spPr>
      </p:pic>
      <p:sp>
        <p:nvSpPr>
          <p:cNvPr id="7" name="Text 0"/>
          <p:cNvSpPr/>
          <p:nvPr/>
        </p:nvSpPr>
        <p:spPr>
          <a:xfrm>
            <a:off x="795528" y="3456432"/>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Learning to Analyze News Critically</a:t>
            </a:r>
            <a:endParaRPr lang="en-US" sz="3570" dirty="0"/>
          </a:p>
        </p:txBody>
      </p:sp>
      <p:sp>
        <p:nvSpPr>
          <p:cNvPr id="8" name="Text 1"/>
          <p:cNvSpPr/>
          <p:nvPr/>
        </p:nvSpPr>
        <p:spPr>
          <a:xfrm>
            <a:off x="1042416" y="4526280"/>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Critical Thinking Skills</a:t>
            </a:r>
            <a:endParaRPr lang="en-US" sz="2230" dirty="0"/>
          </a:p>
        </p:txBody>
      </p:sp>
      <p:sp>
        <p:nvSpPr>
          <p:cNvPr id="9" name="Text 2"/>
          <p:cNvSpPr/>
          <p:nvPr/>
        </p:nvSpPr>
        <p:spPr>
          <a:xfrm>
            <a:off x="1042416" y="5010912"/>
            <a:ext cx="3721608" cy="1124712"/>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Cultivate critical thinking by questioning the motives behind news stories.</a:t>
            </a:r>
            <a:endParaRPr lang="en-US" sz="1960" dirty="0"/>
          </a:p>
        </p:txBody>
      </p:sp>
      <p:sp>
        <p:nvSpPr>
          <p:cNvPr id="10" name="Text 3"/>
          <p:cNvSpPr/>
          <p:nvPr/>
        </p:nvSpPr>
        <p:spPr>
          <a:xfrm>
            <a:off x="5458968" y="4526280"/>
            <a:ext cx="3721608" cy="713232"/>
          </a:xfrm>
          <a:prstGeom prst="rect">
            <a:avLst/>
          </a:prstGeom>
          <a:noFill/>
          <a:ln/>
        </p:spPr>
        <p:txBody>
          <a:bodyPr wrap="squar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Creating a Personal News Diet</a:t>
            </a:r>
            <a:endParaRPr lang="en-US" sz="2230" dirty="0"/>
          </a:p>
        </p:txBody>
      </p:sp>
      <p:sp>
        <p:nvSpPr>
          <p:cNvPr id="11" name="Text 4"/>
          <p:cNvSpPr/>
          <p:nvPr/>
        </p:nvSpPr>
        <p:spPr>
          <a:xfrm>
            <a:off x="5458968" y="5367528"/>
            <a:ext cx="3721608" cy="1499616"/>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Develop a balanced 'news diet' by consuming a mix of sources across the political spectrum.</a:t>
            </a:r>
            <a:endParaRPr lang="en-US" sz="1960" dirty="0"/>
          </a:p>
        </p:txBody>
      </p:sp>
      <p:sp>
        <p:nvSpPr>
          <p:cNvPr id="12" name="Text 5"/>
          <p:cNvSpPr/>
          <p:nvPr/>
        </p:nvSpPr>
        <p:spPr>
          <a:xfrm>
            <a:off x="9884664" y="4526280"/>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Practical Exercises</a:t>
            </a:r>
            <a:endParaRPr lang="en-US" sz="2230" dirty="0"/>
          </a:p>
        </p:txBody>
      </p:sp>
      <p:sp>
        <p:nvSpPr>
          <p:cNvPr id="13" name="Text 6"/>
          <p:cNvSpPr/>
          <p:nvPr/>
        </p:nvSpPr>
        <p:spPr>
          <a:xfrm>
            <a:off x="9884664" y="5010912"/>
            <a:ext cx="3721608" cy="1124712"/>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Regularly engage in exercises like summarizing articles and discussing news with peers.</a:t>
            </a:r>
            <a:endParaRPr lang="en-US" sz="19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296144"/>
          </a:xfrm>
          <a:prstGeom prst="rect">
            <a:avLst/>
          </a:prstGeom>
        </p:spPr>
      </p:pic>
      <p:pic>
        <p:nvPicPr>
          <p:cNvPr id="3" name="Image 1" descr="preencoded.png">    </p:cNvPr>
          <p:cNvPicPr>
            <a:picLocks noChangeAspect="1"/>
          </p:cNvPicPr>
          <p:nvPr/>
        </p:nvPicPr>
        <p:blipFill>
          <a:blip r:embed="rId2"/>
          <a:stretch>
            <a:fillRect/>
          </a:stretch>
        </p:blipFill>
        <p:spPr>
          <a:xfrm>
            <a:off x="2916936" y="5266944"/>
            <a:ext cx="8805672" cy="8805672"/>
          </a:xfrm>
          <a:prstGeom prst="rect">
            <a:avLst/>
          </a:prstGeom>
        </p:spPr>
      </p:pic>
      <p:pic>
        <p:nvPicPr>
          <p:cNvPr id="4" name="Image 2" descr="preencoded.png">    </p:cNvPr>
          <p:cNvPicPr>
            <a:picLocks noChangeAspect="1"/>
          </p:cNvPicPr>
          <p:nvPr/>
        </p:nvPicPr>
        <p:blipFill>
          <a:blip r:embed="rId3"/>
          <a:stretch>
            <a:fillRect/>
          </a:stretch>
        </p:blipFill>
        <p:spPr>
          <a:xfrm>
            <a:off x="2916936" y="5266944"/>
            <a:ext cx="8805672" cy="8805672"/>
          </a:xfrm>
          <a:prstGeom prst="rect">
            <a:avLst/>
          </a:prstGeom>
        </p:spPr>
      </p:pic>
      <p:pic>
        <p:nvPicPr>
          <p:cNvPr id="5" name="Image 3" descr="preencoded.png">    </p:cNvPr>
          <p:cNvPicPr>
            <a:picLocks noChangeAspect="1"/>
          </p:cNvPicPr>
          <p:nvPr/>
        </p:nvPicPr>
        <p:blipFill>
          <a:blip r:embed="rId4"/>
          <a:stretch>
            <a:fillRect/>
          </a:stretch>
        </p:blipFill>
        <p:spPr>
          <a:xfrm>
            <a:off x="2916936" y="5266944"/>
            <a:ext cx="8805672" cy="8805672"/>
          </a:xfrm>
          <a:prstGeom prst="rect">
            <a:avLst/>
          </a:prstGeom>
        </p:spPr>
      </p:pic>
      <p:sp>
        <p:nvSpPr>
          <p:cNvPr id="6" name="Text 0"/>
          <p:cNvSpPr/>
          <p:nvPr/>
        </p:nvSpPr>
        <p:spPr>
          <a:xfrm>
            <a:off x="795528" y="630936"/>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Future of News Consumption</a:t>
            </a:r>
            <a:endParaRPr lang="en-US" sz="3570" dirty="0"/>
          </a:p>
        </p:txBody>
      </p:sp>
      <p:sp>
        <p:nvSpPr>
          <p:cNvPr id="7" name="Text 1"/>
          <p:cNvSpPr/>
          <p:nvPr/>
        </p:nvSpPr>
        <p:spPr>
          <a:xfrm>
            <a:off x="914400" y="3026664"/>
            <a:ext cx="3895344" cy="356616"/>
          </a:xfrm>
          <a:prstGeom prst="rect">
            <a:avLst/>
          </a:prstGeom>
          <a:noFill/>
          <a:ln/>
        </p:spPr>
        <p:txBody>
          <a:bodyPr wrap="none" lIns="0" tIns="0" rIns="0" bIns="0" rtlCol="0" anchor="ctr"/>
          <a:lstStyle/>
          <a:p>
            <a:pPr algn="ctr"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Evolving Formats</a:t>
            </a:r>
            <a:endParaRPr lang="en-US" sz="2230" dirty="0"/>
          </a:p>
        </p:txBody>
      </p:sp>
      <p:sp>
        <p:nvSpPr>
          <p:cNvPr id="8" name="Text 2"/>
          <p:cNvSpPr/>
          <p:nvPr/>
        </p:nvSpPr>
        <p:spPr>
          <a:xfrm>
            <a:off x="914400" y="3639312"/>
            <a:ext cx="3895344" cy="2249424"/>
          </a:xfrm>
          <a:prstGeom prst="rect">
            <a:avLst/>
          </a:prstGeom>
          <a:noFill/>
          <a:ln/>
        </p:spPr>
        <p:txBody>
          <a:bodyPr wrap="square" lIns="0" tIns="0" rIns="0" bIns="0" rtlCol="0" anchor="ctr"/>
          <a:lstStyle/>
          <a:p>
            <a:pPr algn="ctr"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Podcasts, video news, and newsletters signal a shift in how audiences consume news, offering more engagement opportunities while requiring scrutiny for authenticity.</a:t>
            </a:r>
            <a:endParaRPr lang="en-US" sz="1960" dirty="0"/>
          </a:p>
        </p:txBody>
      </p:sp>
      <p:sp>
        <p:nvSpPr>
          <p:cNvPr id="9" name="Text 3"/>
          <p:cNvSpPr/>
          <p:nvPr/>
        </p:nvSpPr>
        <p:spPr>
          <a:xfrm>
            <a:off x="5376672" y="1709928"/>
            <a:ext cx="3895344" cy="356616"/>
          </a:xfrm>
          <a:prstGeom prst="rect">
            <a:avLst/>
          </a:prstGeom>
          <a:noFill/>
          <a:ln/>
        </p:spPr>
        <p:txBody>
          <a:bodyPr wrap="none" lIns="0" tIns="0" rIns="0" bIns="0" rtlCol="0" anchor="ctr"/>
          <a:lstStyle/>
          <a:p>
            <a:pPr algn="ctr"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Emerging Technologies</a:t>
            </a:r>
            <a:endParaRPr lang="en-US" sz="2230" dirty="0"/>
          </a:p>
        </p:txBody>
      </p:sp>
      <p:sp>
        <p:nvSpPr>
          <p:cNvPr id="10" name="Text 4"/>
          <p:cNvSpPr/>
          <p:nvPr/>
        </p:nvSpPr>
        <p:spPr>
          <a:xfrm>
            <a:off x="5376672" y="2313432"/>
            <a:ext cx="3895344" cy="2249424"/>
          </a:xfrm>
          <a:prstGeom prst="rect">
            <a:avLst/>
          </a:prstGeom>
          <a:noFill/>
          <a:ln/>
        </p:spPr>
        <p:txBody>
          <a:bodyPr wrap="square" lIns="0" tIns="0" rIns="0" bIns="0" rtlCol="0" anchor="ctr"/>
          <a:lstStyle/>
          <a:p>
            <a:pPr algn="ctr"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Innovations like AI in news reporting raise ethical questions regarding accuracy and bias, emphasizing the need for understanding technological impacts.</a:t>
            </a:r>
            <a:endParaRPr lang="en-US" sz="1960" dirty="0"/>
          </a:p>
        </p:txBody>
      </p:sp>
      <p:sp>
        <p:nvSpPr>
          <p:cNvPr id="11" name="Text 5"/>
          <p:cNvSpPr/>
          <p:nvPr/>
        </p:nvSpPr>
        <p:spPr>
          <a:xfrm>
            <a:off x="4370832" y="7799832"/>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1</a:t>
            </a:r>
            <a:endParaRPr lang="en-US" sz="2450" dirty="0"/>
          </a:p>
        </p:txBody>
      </p:sp>
      <p:sp>
        <p:nvSpPr>
          <p:cNvPr id="12" name="Text 6"/>
          <p:cNvSpPr/>
          <p:nvPr/>
        </p:nvSpPr>
        <p:spPr>
          <a:xfrm>
            <a:off x="7232904" y="6144768"/>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2</a:t>
            </a:r>
            <a:endParaRPr lang="en-US" sz="2450" dirty="0"/>
          </a:p>
        </p:txBody>
      </p:sp>
      <p:sp>
        <p:nvSpPr>
          <p:cNvPr id="13" name="Text 7"/>
          <p:cNvSpPr/>
          <p:nvPr/>
        </p:nvSpPr>
        <p:spPr>
          <a:xfrm>
            <a:off x="9829800" y="3044952"/>
            <a:ext cx="3895344" cy="713232"/>
          </a:xfrm>
          <a:prstGeom prst="rect">
            <a:avLst/>
          </a:prstGeom>
          <a:noFill/>
          <a:ln/>
        </p:spPr>
        <p:txBody>
          <a:bodyPr wrap="square" lIns="0" tIns="0" rIns="0" bIns="0" rtlCol="0" anchor="ctr"/>
          <a:lstStyle/>
          <a:p>
            <a:pPr algn="ctr"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Community News Initiatives</a:t>
            </a:r>
            <a:endParaRPr lang="en-US" sz="2230" dirty="0"/>
          </a:p>
        </p:txBody>
      </p:sp>
      <p:sp>
        <p:nvSpPr>
          <p:cNvPr id="14" name="Text 8"/>
          <p:cNvSpPr/>
          <p:nvPr/>
        </p:nvSpPr>
        <p:spPr>
          <a:xfrm>
            <a:off x="9829800" y="4014216"/>
            <a:ext cx="3895344" cy="1874520"/>
          </a:xfrm>
          <a:prstGeom prst="rect">
            <a:avLst/>
          </a:prstGeom>
          <a:noFill/>
          <a:ln/>
        </p:spPr>
        <p:txBody>
          <a:bodyPr wrap="square" lIns="0" tIns="0" rIns="0" bIns="0" rtlCol="0" anchor="ctr"/>
          <a:lstStyle/>
          <a:p>
            <a:pPr algn="ctr"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Local journalism is evolving with transparency-focused initiatives, which can bolster local democracies and informed citizenship.</a:t>
            </a:r>
            <a:endParaRPr lang="en-US" sz="1960" dirty="0"/>
          </a:p>
        </p:txBody>
      </p:sp>
      <p:sp>
        <p:nvSpPr>
          <p:cNvPr id="15" name="Text 9"/>
          <p:cNvSpPr/>
          <p:nvPr/>
        </p:nvSpPr>
        <p:spPr>
          <a:xfrm>
            <a:off x="10085832" y="7799832"/>
            <a:ext cx="182880" cy="448056"/>
          </a:xfrm>
          <a:prstGeom prst="rect">
            <a:avLst/>
          </a:prstGeom>
          <a:noFill/>
          <a:ln/>
        </p:spPr>
        <p:txBody>
          <a:bodyPr wrap="none" lIns="0" tIns="0" rIns="0" bIns="0" rtlCol="0" anchor="ctr"/>
          <a:lstStyle/>
          <a:p>
            <a:pPr algn="l" indent="0" marL="0">
              <a:lnSpc>
                <a:spcPts val="2940"/>
              </a:lnSpc>
              <a:buNone/>
            </a:pPr>
            <a:r>
              <a:rPr lang="en-US" sz="2450" dirty="0">
                <a:solidFill>
                  <a:srgbClr val="242424"/>
                </a:solidFill>
                <a:latin typeface="思源宋体-思源宋体-Medium" pitchFamily="34" charset="0"/>
                <a:ea typeface="思源宋体-思源宋体-Medium" pitchFamily="34" charset="-122"/>
                <a:cs typeface="思源宋体-思源宋体-Medium" pitchFamily="34" charset="-120"/>
              </a:rPr>
              <a:t>3</a:t>
            </a:r>
            <a:endParaRPr lang="en-US" sz="2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42746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9427464"/>
          </a:xfrm>
          <a:prstGeom prst="rect">
            <a:avLst/>
          </a:prstGeom>
        </p:spPr>
      </p:pic>
      <p:pic>
        <p:nvPicPr>
          <p:cNvPr id="4" name="Image 2" descr="preencoded.png">    </p:cNvPr>
          <p:cNvPicPr>
            <a:picLocks noChangeAspect="1"/>
          </p:cNvPicPr>
          <p:nvPr/>
        </p:nvPicPr>
        <p:blipFill>
          <a:blip r:embed="rId3"/>
          <a:stretch>
            <a:fillRect/>
          </a:stretch>
        </p:blipFill>
        <p:spPr>
          <a:xfrm>
            <a:off x="6647688" y="1453896"/>
            <a:ext cx="7196328" cy="2304288"/>
          </a:xfrm>
          <a:prstGeom prst="rect">
            <a:avLst/>
          </a:prstGeom>
        </p:spPr>
      </p:pic>
      <p:pic>
        <p:nvPicPr>
          <p:cNvPr id="5" name="Image 3" descr="preencoded.png">    </p:cNvPr>
          <p:cNvPicPr>
            <a:picLocks noChangeAspect="1"/>
          </p:cNvPicPr>
          <p:nvPr/>
        </p:nvPicPr>
        <p:blipFill>
          <a:blip r:embed="rId4"/>
          <a:stretch>
            <a:fillRect/>
          </a:stretch>
        </p:blipFill>
        <p:spPr>
          <a:xfrm>
            <a:off x="6647688" y="3977640"/>
            <a:ext cx="7196328" cy="2304288"/>
          </a:xfrm>
          <a:prstGeom prst="rect">
            <a:avLst/>
          </a:prstGeom>
        </p:spPr>
      </p:pic>
      <p:pic>
        <p:nvPicPr>
          <p:cNvPr id="6" name="Image 4" descr="preencoded.png">    </p:cNvPr>
          <p:cNvPicPr>
            <a:picLocks noChangeAspect="1"/>
          </p:cNvPicPr>
          <p:nvPr/>
        </p:nvPicPr>
        <p:blipFill>
          <a:blip r:embed="rId5"/>
          <a:stretch>
            <a:fillRect/>
          </a:stretch>
        </p:blipFill>
        <p:spPr>
          <a:xfrm>
            <a:off x="6647688" y="6501384"/>
            <a:ext cx="7196328" cy="2304288"/>
          </a:xfrm>
          <a:prstGeom prst="rect">
            <a:avLst/>
          </a:prstGeom>
        </p:spPr>
      </p:pic>
      <p:pic>
        <p:nvPicPr>
          <p:cNvPr id="7" name="Image 5" descr="preencoded.png">    </p:cNvPr>
          <p:cNvPicPr>
            <a:picLocks noChangeAspect="1"/>
          </p:cNvPicPr>
          <p:nvPr/>
        </p:nvPicPr>
        <p:blipFill>
          <a:blip r:embed="rId6"/>
          <a:stretch>
            <a:fillRect/>
          </a:stretch>
        </p:blipFill>
        <p:spPr>
          <a:xfrm>
            <a:off x="6638544" y="1828800"/>
            <a:ext cx="7223760" cy="1938528"/>
          </a:xfrm>
          <a:prstGeom prst="rect">
            <a:avLst/>
          </a:prstGeom>
        </p:spPr>
      </p:pic>
      <p:pic>
        <p:nvPicPr>
          <p:cNvPr id="8" name="Image 6" descr="preencoded.png">    </p:cNvPr>
          <p:cNvPicPr>
            <a:picLocks noChangeAspect="1"/>
          </p:cNvPicPr>
          <p:nvPr/>
        </p:nvPicPr>
        <p:blipFill>
          <a:blip r:embed="rId7"/>
          <a:stretch>
            <a:fillRect/>
          </a:stretch>
        </p:blipFill>
        <p:spPr>
          <a:xfrm>
            <a:off x="6638544" y="4361688"/>
            <a:ext cx="7223760" cy="1938528"/>
          </a:xfrm>
          <a:prstGeom prst="rect">
            <a:avLst/>
          </a:prstGeom>
        </p:spPr>
      </p:pic>
      <p:pic>
        <p:nvPicPr>
          <p:cNvPr id="9" name="Image 7" descr="preencoded.png">    </p:cNvPr>
          <p:cNvPicPr>
            <a:picLocks noChangeAspect="1"/>
          </p:cNvPicPr>
          <p:nvPr/>
        </p:nvPicPr>
        <p:blipFill>
          <a:blip r:embed="rId8"/>
          <a:stretch>
            <a:fillRect/>
          </a:stretch>
        </p:blipFill>
        <p:spPr>
          <a:xfrm>
            <a:off x="6638544" y="6885432"/>
            <a:ext cx="7223760" cy="1938528"/>
          </a:xfrm>
          <a:prstGeom prst="rect">
            <a:avLst/>
          </a:prstGeom>
        </p:spPr>
      </p:pic>
      <p:pic>
        <p:nvPicPr>
          <p:cNvPr id="10" name="Image 8" descr="preencoded.png">    </p:cNvPr>
          <p:cNvPicPr>
            <a:picLocks noChangeAspect="1"/>
          </p:cNvPicPr>
          <p:nvPr/>
        </p:nvPicPr>
        <p:blipFill>
          <a:blip r:embed="rId9"/>
          <a:stretch>
            <a:fillRect/>
          </a:stretch>
        </p:blipFill>
        <p:spPr>
          <a:xfrm>
            <a:off x="6638544" y="1719072"/>
            <a:ext cx="7223760" cy="146304"/>
          </a:xfrm>
          <a:prstGeom prst="rect">
            <a:avLst/>
          </a:prstGeom>
        </p:spPr>
      </p:pic>
      <p:pic>
        <p:nvPicPr>
          <p:cNvPr id="11" name="Image 9" descr="preencoded.png">    </p:cNvPr>
          <p:cNvPicPr>
            <a:picLocks noChangeAspect="1"/>
          </p:cNvPicPr>
          <p:nvPr/>
        </p:nvPicPr>
        <p:blipFill>
          <a:blip r:embed="rId10"/>
          <a:stretch>
            <a:fillRect/>
          </a:stretch>
        </p:blipFill>
        <p:spPr>
          <a:xfrm>
            <a:off x="6638544" y="4242816"/>
            <a:ext cx="7223760" cy="146304"/>
          </a:xfrm>
          <a:prstGeom prst="rect">
            <a:avLst/>
          </a:prstGeom>
        </p:spPr>
      </p:pic>
      <p:pic>
        <p:nvPicPr>
          <p:cNvPr id="12" name="Image 10" descr="preencoded.png">    </p:cNvPr>
          <p:cNvPicPr>
            <a:picLocks noChangeAspect="1"/>
          </p:cNvPicPr>
          <p:nvPr/>
        </p:nvPicPr>
        <p:blipFill>
          <a:blip r:embed="rId11"/>
          <a:stretch>
            <a:fillRect/>
          </a:stretch>
        </p:blipFill>
        <p:spPr>
          <a:xfrm>
            <a:off x="6638544" y="6775704"/>
            <a:ext cx="7223760" cy="146304"/>
          </a:xfrm>
          <a:prstGeom prst="rect">
            <a:avLst/>
          </a:prstGeom>
        </p:spPr>
      </p:pic>
      <p:pic>
        <p:nvPicPr>
          <p:cNvPr id="13" name="Image 11" descr="preencoded.png">    </p:cNvPr>
          <p:cNvPicPr>
            <a:picLocks noChangeAspect="1"/>
          </p:cNvPicPr>
          <p:nvPr/>
        </p:nvPicPr>
        <p:blipFill>
          <a:blip r:embed="rId12"/>
          <a:stretch>
            <a:fillRect/>
          </a:stretch>
        </p:blipFill>
        <p:spPr>
          <a:xfrm>
            <a:off x="9902952" y="1453896"/>
            <a:ext cx="685800" cy="685800"/>
          </a:xfrm>
          <a:prstGeom prst="rect">
            <a:avLst/>
          </a:prstGeom>
        </p:spPr>
      </p:pic>
      <p:pic>
        <p:nvPicPr>
          <p:cNvPr id="14" name="Image 12" descr="preencoded.png">    </p:cNvPr>
          <p:cNvPicPr>
            <a:picLocks noChangeAspect="1"/>
          </p:cNvPicPr>
          <p:nvPr/>
        </p:nvPicPr>
        <p:blipFill>
          <a:blip r:embed="rId13"/>
          <a:stretch>
            <a:fillRect/>
          </a:stretch>
        </p:blipFill>
        <p:spPr>
          <a:xfrm>
            <a:off x="9902952" y="3977640"/>
            <a:ext cx="685800" cy="685800"/>
          </a:xfrm>
          <a:prstGeom prst="rect">
            <a:avLst/>
          </a:prstGeom>
        </p:spPr>
      </p:pic>
      <p:pic>
        <p:nvPicPr>
          <p:cNvPr id="15" name="Image 13" descr="preencoded.png">    </p:cNvPr>
          <p:cNvPicPr>
            <a:picLocks noChangeAspect="1"/>
          </p:cNvPicPr>
          <p:nvPr/>
        </p:nvPicPr>
        <p:blipFill>
          <a:blip r:embed="rId14"/>
          <a:stretch>
            <a:fillRect/>
          </a:stretch>
        </p:blipFill>
        <p:spPr>
          <a:xfrm>
            <a:off x="9902952" y="6501384"/>
            <a:ext cx="685800" cy="685800"/>
          </a:xfrm>
          <a:prstGeom prst="rect">
            <a:avLst/>
          </a:prstGeom>
        </p:spPr>
      </p:pic>
      <p:sp>
        <p:nvSpPr>
          <p:cNvPr id="16" name="Text 0"/>
          <p:cNvSpPr/>
          <p:nvPr/>
        </p:nvSpPr>
        <p:spPr>
          <a:xfrm>
            <a:off x="6647688" y="630936"/>
            <a:ext cx="7196328" cy="576072"/>
          </a:xfrm>
          <a:prstGeom prst="rect">
            <a:avLst/>
          </a:prstGeom>
          <a:noFill/>
          <a:ln/>
        </p:spPr>
        <p:txBody>
          <a:bodyPr wrap="none" lIns="0" tIns="0" rIns="0" bIns="0" rtlCol="0" anchor="ctr"/>
          <a:lstStyle/>
          <a:p>
            <a:pPr algn="l" indent="0" marL="0">
              <a:lnSpc>
                <a:spcPts val="4460"/>
              </a:lnSpc>
              <a:buNone/>
            </a:pPr>
            <a:r>
              <a:rPr lang="en-US" sz="3570" dirty="0">
                <a:solidFill>
                  <a:srgbClr val="472033"/>
                </a:solidFill>
                <a:latin typeface="思源宋体-思源宋体-SemiBold" pitchFamily="34" charset="0"/>
                <a:ea typeface="思源宋体-思源宋体-SemiBold" pitchFamily="34" charset="-122"/>
                <a:cs typeface="思源宋体-思源宋体-SemiBold" pitchFamily="34" charset="-120"/>
              </a:rPr>
              <a:t>Conclusion</a:t>
            </a:r>
            <a:endParaRPr lang="en-US" sz="3570" dirty="0"/>
          </a:p>
        </p:txBody>
      </p:sp>
      <p:sp>
        <p:nvSpPr>
          <p:cNvPr id="17" name="Text 1"/>
          <p:cNvSpPr/>
          <p:nvPr/>
        </p:nvSpPr>
        <p:spPr>
          <a:xfrm>
            <a:off x="6894576" y="2203704"/>
            <a:ext cx="6711696"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Empowered Consumers</a:t>
            </a:r>
            <a:endParaRPr lang="en-US" sz="2230" dirty="0"/>
          </a:p>
        </p:txBody>
      </p:sp>
      <p:sp>
        <p:nvSpPr>
          <p:cNvPr id="18" name="Text 2"/>
          <p:cNvSpPr/>
          <p:nvPr/>
        </p:nvSpPr>
        <p:spPr>
          <a:xfrm>
            <a:off x="6894576" y="2761488"/>
            <a:ext cx="6711696" cy="749808"/>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Individuals must take responsibility for how they consume and share information.</a:t>
            </a:r>
            <a:endParaRPr lang="en-US" sz="1960" dirty="0"/>
          </a:p>
        </p:txBody>
      </p:sp>
      <p:sp>
        <p:nvSpPr>
          <p:cNvPr id="19" name="Text 3"/>
          <p:cNvSpPr/>
          <p:nvPr/>
        </p:nvSpPr>
        <p:spPr>
          <a:xfrm>
            <a:off x="6894576" y="4727448"/>
            <a:ext cx="6711696"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Ongoing Education</a:t>
            </a:r>
            <a:endParaRPr lang="en-US" sz="2230" dirty="0"/>
          </a:p>
        </p:txBody>
      </p:sp>
      <p:sp>
        <p:nvSpPr>
          <p:cNvPr id="20" name="Text 4"/>
          <p:cNvSpPr/>
          <p:nvPr/>
        </p:nvSpPr>
        <p:spPr>
          <a:xfrm>
            <a:off x="6894576" y="5285232"/>
            <a:ext cx="6711696" cy="749808"/>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Continuous learning about media literacy and critical thinking is essential.</a:t>
            </a:r>
            <a:endParaRPr lang="en-US" sz="1960" dirty="0"/>
          </a:p>
        </p:txBody>
      </p:sp>
      <p:sp>
        <p:nvSpPr>
          <p:cNvPr id="21" name="Text 5"/>
          <p:cNvSpPr/>
          <p:nvPr/>
        </p:nvSpPr>
        <p:spPr>
          <a:xfrm>
            <a:off x="6894576" y="7260336"/>
            <a:ext cx="6711696" cy="356616"/>
          </a:xfrm>
          <a:prstGeom prst="rect">
            <a:avLst/>
          </a:prstGeom>
          <a:noFill/>
          <a:ln/>
        </p:spPr>
        <p:txBody>
          <a:bodyPr wrap="none" lIns="0" tIns="0" rIns="0" bIns="0" rtlCol="0" anchor="ctr"/>
          <a:lstStyle/>
          <a:p>
            <a:pPr algn="l" indent="0" marL="0">
              <a:lnSpc>
                <a:spcPts val="2790"/>
              </a:lnSpc>
              <a:buNone/>
            </a:pPr>
            <a:r>
              <a:rPr lang="en-US" sz="2230" dirty="0">
                <a:solidFill>
                  <a:srgbClr val="643549"/>
                </a:solidFill>
                <a:latin typeface="思源宋体-思源宋体-SemiBold" pitchFamily="34" charset="0"/>
                <a:ea typeface="思源宋体-思源宋体-SemiBold" pitchFamily="34" charset="-122"/>
                <a:cs typeface="思源宋体-思源宋体-SemiBold" pitchFamily="34" charset="-120"/>
              </a:rPr>
              <a:t>Next Steps</a:t>
            </a:r>
            <a:endParaRPr lang="en-US" sz="2230" dirty="0"/>
          </a:p>
        </p:txBody>
      </p:sp>
      <p:sp>
        <p:nvSpPr>
          <p:cNvPr id="22" name="Text 6"/>
          <p:cNvSpPr/>
          <p:nvPr/>
        </p:nvSpPr>
        <p:spPr>
          <a:xfrm>
            <a:off x="10168128" y="1600200"/>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242424"/>
                </a:solidFill>
                <a:latin typeface="思源宋体-思源宋体-Medium" pitchFamily="34" charset="0"/>
                <a:ea typeface="思源宋体-思源宋体-Medium" pitchFamily="34" charset="-122"/>
                <a:cs typeface="思源宋体-思源宋体-Medium" pitchFamily="34" charset="-120"/>
              </a:rPr>
              <a:t>1</a:t>
            </a:r>
            <a:endParaRPr lang="en-US" sz="2140" dirty="0"/>
          </a:p>
        </p:txBody>
      </p:sp>
      <p:sp>
        <p:nvSpPr>
          <p:cNvPr id="23" name="Text 7"/>
          <p:cNvSpPr/>
          <p:nvPr/>
        </p:nvSpPr>
        <p:spPr>
          <a:xfrm>
            <a:off x="6894576" y="7818120"/>
            <a:ext cx="6711696" cy="749808"/>
          </a:xfrm>
          <a:prstGeom prst="rect">
            <a:avLst/>
          </a:prstGeom>
          <a:noFill/>
          <a:ln/>
        </p:spPr>
        <p:txBody>
          <a:bodyPr wrap="square" lIns="0" tIns="0" rIns="0" bIns="0" rtlCol="0" anchor="ctr"/>
          <a:lstStyle/>
          <a:p>
            <a:pPr algn="l" indent="0" marL="0">
              <a:lnSpc>
                <a:spcPts val="2940"/>
              </a:lnSpc>
              <a:buNone/>
            </a:pPr>
            <a:r>
              <a:rPr lang="en-US" sz="1960" dirty="0">
                <a:solidFill>
                  <a:srgbClr val="643549"/>
                </a:solidFill>
                <a:latin typeface="思源宋体-思源宋体-Medium" pitchFamily="34" charset="0"/>
                <a:ea typeface="思源宋体-思源宋体-Medium" pitchFamily="34" charset="-122"/>
                <a:cs typeface="思源宋体-思源宋体-Medium" pitchFamily="34" charset="-120"/>
              </a:rPr>
              <a:t>Evaluate personal news consumption habits and commit to an informed approach.</a:t>
            </a:r>
            <a:endParaRPr lang="en-US" sz="1960" dirty="0"/>
          </a:p>
        </p:txBody>
      </p:sp>
      <p:sp>
        <p:nvSpPr>
          <p:cNvPr id="24" name="Text 8"/>
          <p:cNvSpPr/>
          <p:nvPr/>
        </p:nvSpPr>
        <p:spPr>
          <a:xfrm>
            <a:off x="10168128" y="4123944"/>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242424"/>
                </a:solidFill>
                <a:latin typeface="思源宋体-思源宋体-Medium" pitchFamily="34" charset="0"/>
                <a:ea typeface="思源宋体-思源宋体-Medium" pitchFamily="34" charset="-122"/>
                <a:cs typeface="思源宋体-思源宋体-Medium" pitchFamily="34" charset="-120"/>
              </a:rPr>
              <a:t>2</a:t>
            </a:r>
            <a:endParaRPr lang="en-US" sz="2140" dirty="0"/>
          </a:p>
        </p:txBody>
      </p:sp>
      <p:sp>
        <p:nvSpPr>
          <p:cNvPr id="25" name="Text 9"/>
          <p:cNvSpPr/>
          <p:nvPr/>
        </p:nvSpPr>
        <p:spPr>
          <a:xfrm>
            <a:off x="10168128" y="6647688"/>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242424"/>
                </a:solidFill>
                <a:latin typeface="思源宋体-思源宋体-Medium" pitchFamily="34" charset="0"/>
                <a:ea typeface="思源宋体-思源宋体-Medium" pitchFamily="34" charset="-122"/>
                <a:cs typeface="思源宋体-思源宋体-Medium" pitchFamily="34" charset="-120"/>
              </a:rPr>
              <a:t>3</a:t>
            </a:r>
            <a:endParaRPr lang="en-US" sz="21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2025-10-23T06:33:33Z</dcterms:created>
  <dcterms:modified xsi:type="dcterms:W3CDTF">2025-10-23T06:33:33Z</dcterms:modified>
</cp:coreProperties>
</file>